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61" r:id="rId6"/>
    <p:sldId id="259" r:id="rId7"/>
    <p:sldId id="262" r:id="rId8"/>
    <p:sldId id="260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64"/>
  </p:normalViewPr>
  <p:slideViewPr>
    <p:cSldViewPr snapToGrid="0">
      <p:cViewPr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93FDD-68DF-C34A-9748-10185127CB81}" type="datetimeFigureOut">
              <a:rPr lang="en-RO" smtClean="0"/>
              <a:t>16.01.2025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CC863-B485-904B-BC01-6CBCBEC5865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5179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CC863-B485-904B-BC01-6CBCBEC58656}" type="slidenum">
              <a:rPr lang="en-RO" smtClean="0"/>
              <a:t>16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9030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CC30-2BA2-4F45-C6F6-7685CBA8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45EF1-0950-C73F-BDB3-CA3E4B2D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4B487-5571-596D-6648-665857BB1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63686-FE90-CFBE-7A0D-40AF2D0A0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CC863-B485-904B-BC01-6CBCBEC58656}" type="slidenum">
              <a:rPr lang="en-RO" smtClean="0"/>
              <a:t>17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746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692A7-31C9-0037-0D28-AEF5EA52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418E4-D6E7-E049-77D4-355972F20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0AEEF-890D-B1C5-D92C-CE0F44152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C995B-C16B-C081-6E21-A3892AF5B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CC863-B485-904B-BC01-6CBCBEC58656}" type="slidenum">
              <a:rPr lang="en-RO" smtClean="0"/>
              <a:t>18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1406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AF63-110A-96A3-2372-BA4D14A7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92941-8853-B6E8-B297-ECF6EA677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D5103-2B9A-F1A0-E196-0C61B2371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EB04E-FE56-542C-66AB-11D4B8DA4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CC863-B485-904B-BC01-6CBCBEC58656}" type="slidenum">
              <a:rPr lang="en-RO" smtClean="0"/>
              <a:t>19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2393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42F0-EE41-B338-7BD3-547FFB8A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9FD26-354B-FCD4-1088-820194717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93E5B-7B5B-CF6D-0307-037ACC53B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CFCF8-0ECD-CA15-9E9D-A50593CF8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CC863-B485-904B-BC01-6CBCBEC58656}" type="slidenum">
              <a:rPr lang="en-RO" smtClean="0"/>
              <a:t>20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6866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4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4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7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5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59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19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15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1/16/25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3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B3F47-F105-4BA3-7F2B-5D2BEB931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/>
          </a:bodyPr>
          <a:lstStyle/>
          <a:p>
            <a:pPr algn="l"/>
            <a:r>
              <a:rPr lang="en-RO" sz="7500" dirty="0">
                <a:solidFill>
                  <a:schemeClr val="bg1"/>
                </a:solidFill>
              </a:rPr>
              <a:t>Loan Approval Prediction</a:t>
            </a:r>
          </a:p>
        </p:txBody>
      </p:sp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2E779155-0864-B434-A55B-BCA121D2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2" r="13266" b="1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A994-73C8-693C-6FE2-CF5D2780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Design – First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F0F1-5373-8F9B-E152-953E5416C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O" dirty="0"/>
              <a:t>UniversalBank </a:t>
            </a:r>
          </a:p>
          <a:p>
            <a:r>
              <a:rPr lang="en-RO" dirty="0"/>
              <a:t>Implementation : ML Laboratory</a:t>
            </a:r>
          </a:p>
          <a:p>
            <a:r>
              <a:rPr lang="en-GB" dirty="0"/>
              <a:t>First Try: </a:t>
            </a:r>
            <a:r>
              <a:rPr lang="en-GB" dirty="0" err="1"/>
              <a:t>HardMargin</a:t>
            </a:r>
            <a:r>
              <a:rPr lang="en-GB" dirty="0"/>
              <a:t> SVM, Gaussian</a:t>
            </a:r>
          </a:p>
          <a:p>
            <a:r>
              <a:rPr lang="en-GB" dirty="0"/>
              <a:t>	- based on </a:t>
            </a:r>
            <a:r>
              <a:rPr lang="en-GB" dirty="0" err="1"/>
              <a:t>CCAvg</a:t>
            </a:r>
            <a:r>
              <a:rPr lang="en-GB" dirty="0"/>
              <a:t>, Income</a:t>
            </a:r>
          </a:p>
          <a:p>
            <a:r>
              <a:rPr lang="en-GB" dirty="0"/>
              <a:t>	- encoded categorical features</a:t>
            </a:r>
          </a:p>
          <a:p>
            <a:r>
              <a:rPr lang="en-GB" dirty="0"/>
              <a:t>	- scaled features</a:t>
            </a:r>
          </a:p>
          <a:p>
            <a:endParaRPr lang="en-GB" dirty="0"/>
          </a:p>
        </p:txBody>
      </p:sp>
      <p:pic>
        <p:nvPicPr>
          <p:cNvPr id="4" name="Content Placeholder 4" descr="A map of a large area with red dots&#10;&#10;AI-generated content may be incorrect.">
            <a:extLst>
              <a:ext uri="{FF2B5EF4-FFF2-40B4-BE49-F238E27FC236}">
                <a16:creationId xmlns:a16="http://schemas.microsoft.com/office/drawing/2014/main" id="{F40BEAAF-4C12-4364-9D09-8473F9EB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53" y="2500539"/>
            <a:ext cx="586180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A73F-0AA4-99C1-30C3-8C39688F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1D41F6-ABA6-2775-1B65-69281310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" y="2373811"/>
            <a:ext cx="10268712" cy="3593592"/>
          </a:xfrm>
        </p:spPr>
        <p:txBody>
          <a:bodyPr>
            <a:normAutofit fontScale="92500" lnSpcReduction="10000"/>
          </a:bodyPr>
          <a:lstStyle/>
          <a:p>
            <a:r>
              <a:rPr lang="en-RO" dirty="0"/>
              <a:t>UniversalBank </a:t>
            </a:r>
          </a:p>
          <a:p>
            <a:r>
              <a:rPr lang="en-GB" dirty="0"/>
              <a:t>Second Try: </a:t>
            </a:r>
            <a:r>
              <a:rPr lang="en-GB" dirty="0" err="1"/>
              <a:t>HardMargin</a:t>
            </a:r>
            <a:r>
              <a:rPr lang="en-GB" dirty="0"/>
              <a:t> SVM, Gaussian, Optimized</a:t>
            </a:r>
          </a:p>
          <a:p>
            <a:r>
              <a:rPr lang="en-GB" dirty="0"/>
              <a:t>	- scaled features</a:t>
            </a:r>
          </a:p>
          <a:p>
            <a:r>
              <a:rPr lang="en-GB" dirty="0"/>
              <a:t>	-log transformed features</a:t>
            </a:r>
          </a:p>
          <a:p>
            <a:r>
              <a:rPr lang="en-GB" dirty="0"/>
              <a:t>	-SMOTE oversampling</a:t>
            </a:r>
          </a:p>
          <a:p>
            <a:r>
              <a:rPr lang="en-GB" dirty="0"/>
              <a:t>	-PCA dimensionality reduction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pic>
        <p:nvPicPr>
          <p:cNvPr id="10" name="Picture 9" descr="A close-up of a computer generated image&#10;&#10;AI-generated content may be incorrect.">
            <a:extLst>
              <a:ext uri="{FF2B5EF4-FFF2-40B4-BE49-F238E27FC236}">
                <a16:creationId xmlns:a16="http://schemas.microsoft.com/office/drawing/2014/main" id="{76470E86-9862-6967-68BE-261DC048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9" y="3429000"/>
            <a:ext cx="5542643" cy="33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2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8797-D7A2-3F11-EA30-324B9FC1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2B7A-32E3-6B03-0A93-11DE9D4B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2409A5-419E-BEE9-FDCC-1E9C6CE4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" y="2373811"/>
            <a:ext cx="10268712" cy="3593592"/>
          </a:xfrm>
        </p:spPr>
        <p:txBody>
          <a:bodyPr>
            <a:normAutofit/>
          </a:bodyPr>
          <a:lstStyle/>
          <a:p>
            <a:r>
              <a:rPr lang="en-RO" dirty="0"/>
              <a:t>UniversalBank </a:t>
            </a:r>
          </a:p>
          <a:p>
            <a:r>
              <a:rPr lang="en-GB" dirty="0"/>
              <a:t>Third Try: </a:t>
            </a:r>
            <a:r>
              <a:rPr lang="en-GB" dirty="0" err="1"/>
              <a:t>HardMargin</a:t>
            </a:r>
            <a:r>
              <a:rPr lang="en-GB" dirty="0"/>
              <a:t> SVM, Gaussian, without PCA Optimization:	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pic>
        <p:nvPicPr>
          <p:cNvPr id="4" name="Picture 3" descr="A close-up of a computer generated image&#10;&#10;AI-generated content may be incorrect.">
            <a:extLst>
              <a:ext uri="{FF2B5EF4-FFF2-40B4-BE49-F238E27FC236}">
                <a16:creationId xmlns:a16="http://schemas.microsoft.com/office/drawing/2014/main" id="{E3C49B42-633A-A94A-414D-C05D84A2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08" y="3429000"/>
            <a:ext cx="5618843" cy="33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4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B764-7A69-F193-1BDA-33A3541B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5369D2-DBB8-E90A-D109-57B12BB68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" y="2373811"/>
            <a:ext cx="10268712" cy="3593592"/>
          </a:xfrm>
        </p:spPr>
        <p:txBody>
          <a:bodyPr>
            <a:normAutofit/>
          </a:bodyPr>
          <a:lstStyle/>
          <a:p>
            <a:r>
              <a:rPr lang="en-RO" dirty="0"/>
              <a:t>UniversalBank </a:t>
            </a:r>
          </a:p>
          <a:p>
            <a:r>
              <a:rPr lang="en-GB" dirty="0"/>
              <a:t> Fourth and Fifth Try: </a:t>
            </a:r>
            <a:r>
              <a:rPr lang="en-GB" dirty="0" err="1"/>
              <a:t>HardMargin</a:t>
            </a:r>
            <a:r>
              <a:rPr lang="en-GB" dirty="0"/>
              <a:t> SVM, Polynomial (Degree 2 &amp; 3)</a:t>
            </a:r>
          </a:p>
          <a:p>
            <a:endParaRPr lang="en-GB" dirty="0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F877354B-2FB9-C2C2-1D08-F8D95E4A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3559774"/>
            <a:ext cx="4656117" cy="2787034"/>
          </a:xfrm>
          <a:prstGeom prst="rect">
            <a:avLst/>
          </a:prstGeom>
        </p:spPr>
      </p:pic>
      <p:pic>
        <p:nvPicPr>
          <p:cNvPr id="8" name="Picture 7" descr="A graph showing a house and a cloud of smoke&#10;&#10;AI-generated content may be incorrect.">
            <a:extLst>
              <a:ext uri="{FF2B5EF4-FFF2-40B4-BE49-F238E27FC236}">
                <a16:creationId xmlns:a16="http://schemas.microsoft.com/office/drawing/2014/main" id="{198D6D77-B199-8205-E024-F31EB046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11" y="3535582"/>
            <a:ext cx="4656117" cy="27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E514C-F5F6-6D6D-7460-3F4E9577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E9D-FD7D-F7B7-544C-A8A4833F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9B949-9AC6-1690-6D55-FF30550B7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" y="2373811"/>
            <a:ext cx="10268712" cy="3593592"/>
          </a:xfrm>
        </p:spPr>
        <p:txBody>
          <a:bodyPr>
            <a:normAutofit/>
          </a:bodyPr>
          <a:lstStyle/>
          <a:p>
            <a:r>
              <a:rPr lang="en-RO" dirty="0"/>
              <a:t>UniversalBank </a:t>
            </a:r>
          </a:p>
          <a:p>
            <a:r>
              <a:rPr lang="en-GB" dirty="0"/>
              <a:t>Sixth Try: </a:t>
            </a:r>
            <a:r>
              <a:rPr lang="en-GB" dirty="0" err="1"/>
              <a:t>SoftMargin</a:t>
            </a:r>
            <a:r>
              <a:rPr lang="en-GB" dirty="0"/>
              <a:t> SVM</a:t>
            </a:r>
          </a:p>
        </p:txBody>
      </p:sp>
      <p:pic>
        <p:nvPicPr>
          <p:cNvPr id="5" name="Picture 4" descr="A close-up of a computer generated image&#10;&#10;AI-generated content may be incorrect.">
            <a:extLst>
              <a:ext uri="{FF2B5EF4-FFF2-40B4-BE49-F238E27FC236}">
                <a16:creationId xmlns:a16="http://schemas.microsoft.com/office/drawing/2014/main" id="{C157ED14-5F82-57D5-9C22-5E4D66F2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71" y="2746839"/>
            <a:ext cx="6337300" cy="37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F289A-A5D1-CB00-00B9-048BDE88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3E1B-51C6-9124-399A-39C93FF1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Design – Second Dataset(Fail)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107FBF-E20C-E67B-4EDE-1D1A6D23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06" y="2402695"/>
            <a:ext cx="7171509" cy="4683905"/>
          </a:xfrm>
        </p:spPr>
        <p:txBody>
          <a:bodyPr>
            <a:normAutofit/>
          </a:bodyPr>
          <a:lstStyle/>
          <a:p>
            <a:r>
              <a:rPr lang="en-GB" sz="2000" dirty="0"/>
              <a:t>First csv about 438.000 records, second one 5000. </a:t>
            </a:r>
          </a:p>
          <a:p>
            <a:r>
              <a:rPr lang="en-GB" sz="2000" dirty="0"/>
              <a:t>The csv files could not be merged because there were inconsistencies in the shapes of the files</a:t>
            </a:r>
          </a:p>
          <a:p>
            <a:r>
              <a:rPr lang="en-GB" sz="2000" dirty="0"/>
              <a:t>• expanding the second dataset to match the first dataset, and then apply interpolation </a:t>
            </a:r>
          </a:p>
          <a:p>
            <a:r>
              <a:rPr lang="en-GB" sz="2000" dirty="0"/>
              <a:t>• trying to build a target column based on the existing columns by analysing a loan approval guideline and then implementing the "risk factors” + PCA</a:t>
            </a:r>
          </a:p>
          <a:p>
            <a:r>
              <a:rPr lang="en-GB" sz="2000" dirty="0"/>
              <a:t>• applying k means on the original dataset to split the data into two clusters and then assign </a:t>
            </a:r>
            <a:r>
              <a:rPr lang="en-GB" sz="2000" dirty="0" err="1"/>
              <a:t>theclusters</a:t>
            </a:r>
            <a:r>
              <a:rPr lang="en-GB" sz="2000" dirty="0"/>
              <a:t> as target values</a:t>
            </a:r>
            <a:endParaRPr lang="en-RO" sz="2000" dirty="0"/>
          </a:p>
        </p:txBody>
      </p:sp>
      <p:pic>
        <p:nvPicPr>
          <p:cNvPr id="11" name="Picture 10" descr="A graph showing a number of red and blue dots&#10;&#10;AI-generated content may be incorrect.">
            <a:extLst>
              <a:ext uri="{FF2B5EF4-FFF2-40B4-BE49-F238E27FC236}">
                <a16:creationId xmlns:a16="http://schemas.microsoft.com/office/drawing/2014/main" id="{E51F9F8E-CA4C-726A-DB24-626696F8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6" y="2690850"/>
            <a:ext cx="5708469" cy="34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11CAA-D75F-FBA1-C5BB-A6FAA0E1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12CB-C7EB-1584-4C71-093531B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Design – Third Dataset(Fail)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E3E392-A993-4950-7FE3-395B8BE0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06" y="2402695"/>
            <a:ext cx="5016137" cy="4683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Encode categorical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Weak Correlation -&gt; add new features </a:t>
            </a:r>
            <a:r>
              <a:rPr lang="en-GB" sz="2000" dirty="0" err="1"/>
              <a:t>IncomeToLoanRatio</a:t>
            </a:r>
            <a:r>
              <a:rPr lang="en-GB" sz="2000" dirty="0"/>
              <a:t>, </a:t>
            </a:r>
            <a:r>
              <a:rPr lang="en-GB" sz="2000" dirty="0" err="1"/>
              <a:t>CreditUtilization</a:t>
            </a:r>
            <a:r>
              <a:rPr lang="en-GB" sz="2000" dirty="0"/>
              <a:t>, </a:t>
            </a:r>
            <a:r>
              <a:rPr lang="en-GB" sz="2000" dirty="0" err="1"/>
              <a:t>MonthlyIncomeToRepaymentRatio</a:t>
            </a:r>
            <a:r>
              <a:rPr lang="en-GB" sz="2000" dirty="0"/>
              <a:t> and </a:t>
            </a:r>
            <a:r>
              <a:rPr lang="en-GB" sz="2000" dirty="0" err="1"/>
              <a:t>InterestRateToLoanAmountRatio</a:t>
            </a:r>
            <a:r>
              <a:rPr lang="en-GB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tries : Soft Margin SVM on unbalanced &amp; balanced dataset</a:t>
            </a:r>
          </a:p>
          <a:p>
            <a:endParaRPr lang="en-GB" sz="2000" dirty="0"/>
          </a:p>
          <a:p>
            <a:endParaRPr lang="en-RO" sz="2000" dirty="0"/>
          </a:p>
        </p:txBody>
      </p:sp>
      <p:pic>
        <p:nvPicPr>
          <p:cNvPr id="4" name="Picture 3" descr="A blue and red balls&#10;&#10;AI-generated content may be incorrect.">
            <a:extLst>
              <a:ext uri="{FF2B5EF4-FFF2-40B4-BE49-F238E27FC236}">
                <a16:creationId xmlns:a16="http://schemas.microsoft.com/office/drawing/2014/main" id="{4421C81C-CCAA-91C6-5021-BF677140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39" y="1581184"/>
            <a:ext cx="5016137" cy="2961965"/>
          </a:xfrm>
          <a:prstGeom prst="rect">
            <a:avLst/>
          </a:prstGeom>
        </p:spPr>
      </p:pic>
      <p:pic>
        <p:nvPicPr>
          <p:cNvPr id="6" name="Picture 5" descr="A red and blue dots&#10;&#10;AI-generated content may be incorrect.">
            <a:extLst>
              <a:ext uri="{FF2B5EF4-FFF2-40B4-BE49-F238E27FC236}">
                <a16:creationId xmlns:a16="http://schemas.microsoft.com/office/drawing/2014/main" id="{B7FE1384-279E-1E89-BEAC-188C104F2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62" y="3963509"/>
            <a:ext cx="4738007" cy="28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0F0C-04C0-92BC-D920-CCE7E74E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17F5-102C-F532-ED8B-B589DDD8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RO" dirty="0"/>
            </a:br>
            <a:r>
              <a:rPr lang="en-RO" dirty="0"/>
              <a:t>Evaluation – 1st dataset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74E38ED-77D8-BF78-C667-7024AA65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3351466"/>
            <a:ext cx="2794000" cy="1219200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F7B35B1-124F-261C-A833-6C6B2C483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29" y="4859103"/>
            <a:ext cx="2794000" cy="121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12042-D36F-964E-C55D-5CCC95C97AEA}"/>
              </a:ext>
            </a:extLst>
          </p:cNvPr>
          <p:cNvSpPr txBox="1"/>
          <p:nvPr/>
        </p:nvSpPr>
        <p:spPr>
          <a:xfrm>
            <a:off x="270329" y="2560916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SVM – Hard margin svm, gaussian scaled</a:t>
            </a:r>
          </a:p>
        </p:txBody>
      </p:sp>
      <p:pic>
        <p:nvPicPr>
          <p:cNvPr id="12" name="Picture 11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EA275BAF-EC94-F78F-F5DF-F37F902ED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657" y="3370516"/>
            <a:ext cx="2794000" cy="118110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784C41-D42C-EDE8-9872-BA0896E36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657" y="4909903"/>
            <a:ext cx="2794000" cy="116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D5FBFB-7A2E-2C1A-5E21-B85EA5E95E47}"/>
              </a:ext>
            </a:extLst>
          </p:cNvPr>
          <p:cNvSpPr txBox="1"/>
          <p:nvPr/>
        </p:nvSpPr>
        <p:spPr>
          <a:xfrm>
            <a:off x="3275075" y="2560916"/>
            <a:ext cx="291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SVM – Hard margin svm,</a:t>
            </a:r>
          </a:p>
          <a:p>
            <a:r>
              <a:rPr lang="en-US" dirty="0"/>
              <a:t>Gaussian + </a:t>
            </a:r>
            <a:r>
              <a:rPr lang="en-US" dirty="0" err="1"/>
              <a:t>PCA,SMOTE,log</a:t>
            </a:r>
            <a:endParaRPr lang="en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EE31E-7673-BC6F-0C33-8B2BFC74176B}"/>
              </a:ext>
            </a:extLst>
          </p:cNvPr>
          <p:cNvSpPr txBox="1"/>
          <p:nvPr/>
        </p:nvSpPr>
        <p:spPr>
          <a:xfrm>
            <a:off x="6254422" y="2541866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SVM – Hard margin svm,</a:t>
            </a:r>
          </a:p>
          <a:p>
            <a:r>
              <a:rPr lang="en-US" dirty="0"/>
              <a:t>Gaussian +</a:t>
            </a:r>
            <a:r>
              <a:rPr lang="en-US" dirty="0" err="1"/>
              <a:t>SMOTE,log</a:t>
            </a:r>
            <a:endParaRPr lang="en-RO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E5D694-25B5-C58E-2230-33535BFBC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344" y="3376866"/>
            <a:ext cx="2794000" cy="116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C8404E-EF77-C3A1-14B1-138310DA4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344" y="4909903"/>
            <a:ext cx="2794000" cy="1168400"/>
          </a:xfrm>
          <a:prstGeom prst="rect">
            <a:avLst/>
          </a:prstGeom>
        </p:spPr>
      </p:pic>
      <p:pic>
        <p:nvPicPr>
          <p:cNvPr id="24" name="Picture 23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3D0B92BD-DDAE-4D5D-3E3F-53716A9F4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671" y="3370516"/>
            <a:ext cx="2794000" cy="1168400"/>
          </a:xfrm>
          <a:prstGeom prst="rect">
            <a:avLst/>
          </a:prstGeom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ACCB7C-22ED-7A07-403D-63337B158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7671" y="4909903"/>
            <a:ext cx="2794000" cy="1168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6F6D68-9F89-2578-27D8-3B6BE4087648}"/>
              </a:ext>
            </a:extLst>
          </p:cNvPr>
          <p:cNvSpPr txBox="1"/>
          <p:nvPr/>
        </p:nvSpPr>
        <p:spPr>
          <a:xfrm>
            <a:off x="9089571" y="256091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SVM – soft margin svm,</a:t>
            </a:r>
          </a:p>
          <a:p>
            <a:r>
              <a:rPr lang="en-US" dirty="0"/>
              <a:t>Gaussian +</a:t>
            </a:r>
            <a:r>
              <a:rPr lang="en-US" dirty="0" err="1"/>
              <a:t>SMOTE,log</a:t>
            </a:r>
            <a:endParaRPr lang="en-RO" dirty="0"/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F97C4D8B-B6B0-A930-CA73-30883E05FE56}"/>
              </a:ext>
            </a:extLst>
          </p:cNvPr>
          <p:cNvSpPr/>
          <p:nvPr/>
        </p:nvSpPr>
        <p:spPr>
          <a:xfrm>
            <a:off x="11044064" y="1835140"/>
            <a:ext cx="740228" cy="11088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8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C284C-2287-03A6-498A-EC7D21EF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394B-FC39-81FF-E291-8FD9A7F9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RO" dirty="0"/>
            </a:br>
            <a:r>
              <a:rPr lang="en-RO" dirty="0"/>
              <a:t>Evaluation – 3rd dataset</a:t>
            </a:r>
          </a:p>
        </p:txBody>
      </p:sp>
      <p:pic>
        <p:nvPicPr>
          <p:cNvPr id="6" name="Picture 5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087DC7F-2739-FB4D-C318-2D4A2A3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76" y="3671003"/>
            <a:ext cx="2794000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2EAD2-66BB-BF3A-3801-E7EB4E486985}"/>
              </a:ext>
            </a:extLst>
          </p:cNvPr>
          <p:cNvSpPr txBox="1"/>
          <p:nvPr/>
        </p:nvSpPr>
        <p:spPr>
          <a:xfrm>
            <a:off x="6836228" y="313380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8000" dirty="0"/>
              <a:t>🙃</a:t>
            </a:r>
          </a:p>
        </p:txBody>
      </p:sp>
    </p:spTree>
    <p:extLst>
      <p:ext uri="{BB962C8B-B14F-4D97-AF65-F5344CB8AC3E}">
        <p14:creationId xmlns:p14="http://schemas.microsoft.com/office/powerpoint/2010/main" val="310090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E1CE8-EF0A-0DD1-6851-2E03C759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4595-6374-0527-6C9A-025B43C9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RO" dirty="0"/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ABCB8-D689-0718-28CB-B7804CF09587}"/>
              </a:ext>
            </a:extLst>
          </p:cNvPr>
          <p:cNvSpPr txBox="1"/>
          <p:nvPr/>
        </p:nvSpPr>
        <p:spPr>
          <a:xfrm>
            <a:off x="1415143" y="2601686"/>
            <a:ext cx="88065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sz="4000" dirty="0"/>
              <a:t>Random Forests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81678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8151-5394-3E4F-04DE-82CD5564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30599-EB48-B43F-6C22-8BD7A66AA283}"/>
              </a:ext>
            </a:extLst>
          </p:cNvPr>
          <p:cNvSpPr txBox="1"/>
          <p:nvPr/>
        </p:nvSpPr>
        <p:spPr>
          <a:xfrm>
            <a:off x="960120" y="2700471"/>
            <a:ext cx="105733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financial sector, particularly the loan approval process, is critical for banks and financial </a:t>
            </a:r>
          </a:p>
          <a:p>
            <a:r>
              <a:rPr lang="en-GB" dirty="0"/>
              <a:t>institutions.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000" dirty="0"/>
              <a:t>Risk factors that influence loan:</a:t>
            </a:r>
          </a:p>
          <a:p>
            <a:r>
              <a:rPr lang="en-GB" dirty="0"/>
              <a:t>* Employment Status and Income Stability</a:t>
            </a:r>
          </a:p>
          <a:p>
            <a:r>
              <a:rPr lang="en-GB" dirty="0"/>
              <a:t>* Borrower’s Financial History and </a:t>
            </a:r>
            <a:r>
              <a:rPr lang="en-GB" dirty="0" err="1"/>
              <a:t>Behavior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SVM 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35193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55F8D-CC6F-86C1-1A6C-875D95DC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94CA02-4544-51B3-9F44-669572F9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02" y="1841412"/>
            <a:ext cx="6406559" cy="2688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Thank you!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E6518BD0-7198-4C08-05B4-DAE962814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05" y="1626906"/>
            <a:ext cx="2985358" cy="29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2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F2A5-7C76-EA65-62EF-16EFB99E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2442-8FBF-3232-156F-0CEAC635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SVM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8F8EB-0D11-8BD1-0691-7268E93FABF0}"/>
              </a:ext>
            </a:extLst>
          </p:cNvPr>
          <p:cNvSpPr txBox="1"/>
          <p:nvPr/>
        </p:nvSpPr>
        <p:spPr>
          <a:xfrm>
            <a:off x="492034" y="274401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SVM constructs a hyperplane that separates data into distinct classes while</a:t>
            </a:r>
          </a:p>
          <a:p>
            <a:r>
              <a:rPr lang="en-GB" dirty="0"/>
              <a:t>maximizing the margin between them. </a:t>
            </a:r>
          </a:p>
          <a:p>
            <a:endParaRPr lang="en-GB" dirty="0"/>
          </a:p>
          <a:p>
            <a:r>
              <a:rPr lang="en-GB" dirty="0"/>
              <a:t>Hard Margin – linear separable data</a:t>
            </a:r>
          </a:p>
          <a:p>
            <a:r>
              <a:rPr lang="en-GB" dirty="0"/>
              <a:t>Soft Margin – non-linear separable data</a:t>
            </a:r>
          </a:p>
          <a:p>
            <a:r>
              <a:rPr lang="en-GB" dirty="0"/>
              <a:t>	-induces flexibility by allowing</a:t>
            </a:r>
          </a:p>
          <a:p>
            <a:r>
              <a:rPr lang="en-GB" dirty="0"/>
              <a:t>                </a:t>
            </a:r>
            <a:r>
              <a:rPr lang="en-GB" dirty="0" err="1"/>
              <a:t>missclassifications</a:t>
            </a:r>
            <a:endParaRPr lang="en-RO" dirty="0"/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20A00FFC-8CCF-E64D-26A1-54F2850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7" y="190225"/>
            <a:ext cx="5257800" cy="2943974"/>
          </a:xfrm>
          <a:prstGeom prst="rect">
            <a:avLst/>
          </a:prstGeom>
        </p:spPr>
      </p:pic>
      <p:pic>
        <p:nvPicPr>
          <p:cNvPr id="11" name="Picture 10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03EDD280-0D36-9EEB-90FD-DC4907AD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2" y="3253626"/>
            <a:ext cx="3425370" cy="3034238"/>
          </a:xfrm>
          <a:prstGeom prst="rect">
            <a:avLst/>
          </a:prstGeom>
        </p:spPr>
      </p:pic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7FA8F98-EBDF-90F9-7B8C-E8C80509A0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15" b="19443"/>
          <a:stretch/>
        </p:blipFill>
        <p:spPr>
          <a:xfrm>
            <a:off x="7859484" y="4581729"/>
            <a:ext cx="4452257" cy="4706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9FAA30-D032-F521-6010-A2B62C0B4548}"/>
              </a:ext>
            </a:extLst>
          </p:cNvPr>
          <p:cNvSpPr/>
          <p:nvPr/>
        </p:nvSpPr>
        <p:spPr>
          <a:xfrm>
            <a:off x="6640287" y="2528210"/>
            <a:ext cx="2155370" cy="7331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F44A6DA-6D38-41E5-E7F2-40100B68EEC8}"/>
              </a:ext>
            </a:extLst>
          </p:cNvPr>
          <p:cNvSpPr/>
          <p:nvPr/>
        </p:nvSpPr>
        <p:spPr>
          <a:xfrm>
            <a:off x="6979557" y="2593768"/>
            <a:ext cx="628469" cy="9380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64998-943C-5601-842D-9641FD75766B}"/>
              </a:ext>
            </a:extLst>
          </p:cNvPr>
          <p:cNvSpPr txBox="1"/>
          <p:nvPr/>
        </p:nvSpPr>
        <p:spPr>
          <a:xfrm>
            <a:off x="8011886" y="5148943"/>
            <a:ext cx="388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But instead of maximizing 2/magnitude(w)</a:t>
            </a:r>
          </a:p>
        </p:txBody>
      </p:sp>
      <p:pic>
        <p:nvPicPr>
          <p:cNvPr id="20" name="Picture 19" descr="A black text with black numbers&#10;&#10;AI-generated content may be incorrect.">
            <a:extLst>
              <a:ext uri="{FF2B5EF4-FFF2-40B4-BE49-F238E27FC236}">
                <a16:creationId xmlns:a16="http://schemas.microsoft.com/office/drawing/2014/main" id="{BCA57B3F-9350-4EF6-A6A1-A9F07189E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36" y="5795274"/>
            <a:ext cx="5067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2F0F-A9A6-FDFF-497C-2ED8E9FD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9BE1-EE03-D41F-D19C-DE6E93D1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First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92EB-C2C8-8A3F-8F26-AEBADC0A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504509" cy="3593592"/>
          </a:xfrm>
        </p:spPr>
        <p:txBody>
          <a:bodyPr>
            <a:normAutofit/>
          </a:bodyPr>
          <a:lstStyle/>
          <a:p>
            <a:r>
              <a:rPr lang="en-RO" dirty="0"/>
              <a:t>UniversalBanking Dataset</a:t>
            </a:r>
          </a:p>
          <a:p>
            <a:r>
              <a:rPr lang="en-RO" dirty="0"/>
              <a:t>5000 Records, 14 columns</a:t>
            </a:r>
          </a:p>
          <a:p>
            <a:endParaRPr lang="en-RO" dirty="0"/>
          </a:p>
          <a:p>
            <a:r>
              <a:rPr lang="en-GB" dirty="0" err="1"/>
              <a:t>PersonalLoan</a:t>
            </a:r>
            <a:r>
              <a:rPr lang="en-GB" dirty="0"/>
              <a:t> </a:t>
            </a:r>
          </a:p>
          <a:p>
            <a:r>
              <a:rPr lang="en-GB" dirty="0"/>
              <a:t>0:4520         </a:t>
            </a:r>
          </a:p>
          <a:p>
            <a:r>
              <a:rPr lang="en-GB" dirty="0"/>
              <a:t>1:480</a:t>
            </a:r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</p:txBody>
      </p:sp>
      <p:pic>
        <p:nvPicPr>
          <p:cNvPr id="6" name="Picture 5" descr="A black and white screen with numbers&#10;&#10;AI-generated content may be incorrect.">
            <a:extLst>
              <a:ext uri="{FF2B5EF4-FFF2-40B4-BE49-F238E27FC236}">
                <a16:creationId xmlns:a16="http://schemas.microsoft.com/office/drawing/2014/main" id="{1E4B9FCF-F279-EF4E-ADBA-A8E3F78A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4247686"/>
            <a:ext cx="7772400" cy="1933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C0F00-E74B-74E3-A0CD-DE0E3B55107E}"/>
              </a:ext>
            </a:extLst>
          </p:cNvPr>
          <p:cNvSpPr txBox="1"/>
          <p:nvPr/>
        </p:nvSpPr>
        <p:spPr>
          <a:xfrm>
            <a:off x="5671457" y="3601355"/>
            <a:ext cx="555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CCAvg</a:t>
            </a:r>
            <a:r>
              <a:rPr lang="en-GB" dirty="0"/>
              <a:t>: Average monthly credit card spending (in $).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Income: Annual income of the customer (in $).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2843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E2DD4-8B3A-89B5-42E4-DCF51839B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B85A-5B6C-E26F-7B96-889A9526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Insights</a:t>
            </a:r>
          </a:p>
        </p:txBody>
      </p:sp>
      <p:pic>
        <p:nvPicPr>
          <p:cNvPr id="8" name="Picture 7" descr="A graph of a heatmap&#10;&#10;AI-generated content may be incorrect.">
            <a:extLst>
              <a:ext uri="{FF2B5EF4-FFF2-40B4-BE49-F238E27FC236}">
                <a16:creationId xmlns:a16="http://schemas.microsoft.com/office/drawing/2014/main" id="{21CC1877-A6F5-0A0C-D647-686C4926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2438517"/>
            <a:ext cx="5821185" cy="4254708"/>
          </a:xfrm>
          <a:prstGeom prst="rect">
            <a:avLst/>
          </a:prstGeom>
        </p:spPr>
      </p:pic>
      <p:pic>
        <p:nvPicPr>
          <p:cNvPr id="10" name="Picture 9" descr="A blue and orange rectangular bar graph&#10;&#10;AI-generated content may be incorrect.">
            <a:extLst>
              <a:ext uri="{FF2B5EF4-FFF2-40B4-BE49-F238E27FC236}">
                <a16:creationId xmlns:a16="http://schemas.microsoft.com/office/drawing/2014/main" id="{43AC9A0D-7ECC-6716-6CE9-F8C41F65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06" y="2380307"/>
            <a:ext cx="5507264" cy="43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957E-E9D1-B8F0-1241-A0EDC18E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3F14-A839-FF74-3349-1C0CEBD6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RO" dirty="0"/>
              <a:t>econd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2BD-7209-EAE0-4747-AA344FFBC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524309" cy="1483505"/>
          </a:xfrm>
        </p:spPr>
        <p:txBody>
          <a:bodyPr>
            <a:normAutofit/>
          </a:bodyPr>
          <a:lstStyle/>
          <a:p>
            <a:r>
              <a:rPr lang="en-RO" sz="2000" dirty="0"/>
              <a:t>ApplicationRecord Dataset (Failed)</a:t>
            </a:r>
          </a:p>
          <a:p>
            <a:r>
              <a:rPr lang="en-RO" sz="2000" dirty="0"/>
              <a:t>About 438.000 records in one and about 5.000 records the another </a:t>
            </a:r>
          </a:p>
          <a:p>
            <a:r>
              <a:rPr lang="en-RO" sz="2000" dirty="0"/>
              <a:t>No target variable in the first dataset</a:t>
            </a:r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  <a:p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212729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9DC49-2799-B580-FBEC-FAF79694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5490-DF09-AC9A-F14E-07605836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RO" dirty="0"/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D31CBEFB-ECF3-94E1-6F95-CD76EEED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" y="2303502"/>
            <a:ext cx="6070647" cy="4450506"/>
          </a:xfrm>
          <a:prstGeom prst="rect">
            <a:avLst/>
          </a:prstGeom>
        </p:spPr>
      </p:pic>
      <p:pic>
        <p:nvPicPr>
          <p:cNvPr id="11" name="Picture 10" descr="A blue and orange bars&#10;&#10;AI-generated content may be incorrect.">
            <a:extLst>
              <a:ext uri="{FF2B5EF4-FFF2-40B4-BE49-F238E27FC236}">
                <a16:creationId xmlns:a16="http://schemas.microsoft.com/office/drawing/2014/main" id="{8649D4BA-9CAE-D8EE-6C93-7260A686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906" y="2234736"/>
            <a:ext cx="5891894" cy="4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9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C4F3-0460-6B56-F061-19F53997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498B-0B9A-4EE6-A800-0B16E91F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</a:t>
            </a:r>
            <a:r>
              <a:rPr lang="en-RO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F61C-4378-3D20-ACC0-13C02D40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RO" dirty="0"/>
              <a:t>Loan Default Dataset</a:t>
            </a:r>
          </a:p>
          <a:p>
            <a:r>
              <a:rPr lang="en-GB" b="0" i="0" dirty="0">
                <a:effectLst/>
              </a:rPr>
              <a:t>255347 rows × 18 columns</a:t>
            </a:r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  <a:p>
            <a:endParaRPr lang="en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CF347-3096-27E6-6685-A7577A749FD7}"/>
              </a:ext>
            </a:extLst>
          </p:cNvPr>
          <p:cNvSpPr txBox="1"/>
          <p:nvPr/>
        </p:nvSpPr>
        <p:spPr>
          <a:xfrm>
            <a:off x="960119" y="4090257"/>
            <a:ext cx="10025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Income: The annual income of the applicant ($ currency).</a:t>
            </a:r>
          </a:p>
          <a:p>
            <a:r>
              <a:rPr lang="en-GB" dirty="0"/>
              <a:t>• </a:t>
            </a:r>
            <a:r>
              <a:rPr lang="en-GB" dirty="0" err="1"/>
              <a:t>LoanAmount</a:t>
            </a:r>
            <a:r>
              <a:rPr lang="en-GB" dirty="0"/>
              <a:t>: The amount of money requested for the loan ($ currency).</a:t>
            </a:r>
          </a:p>
          <a:p>
            <a:r>
              <a:rPr lang="en-GB" dirty="0"/>
              <a:t>• </a:t>
            </a:r>
            <a:r>
              <a:rPr lang="en-GB" dirty="0" err="1"/>
              <a:t>CreditScore</a:t>
            </a:r>
            <a:r>
              <a:rPr lang="en-GB" dirty="0"/>
              <a:t>: The credit score of the applicant.</a:t>
            </a:r>
          </a:p>
          <a:p>
            <a:r>
              <a:rPr lang="en-GB" dirty="0"/>
              <a:t>• </a:t>
            </a:r>
            <a:r>
              <a:rPr lang="en-GB" dirty="0" err="1"/>
              <a:t>MonthsEmployed</a:t>
            </a:r>
            <a:r>
              <a:rPr lang="en-GB" dirty="0"/>
              <a:t>: The number of months the applicant has been employed.</a:t>
            </a:r>
          </a:p>
          <a:p>
            <a:r>
              <a:rPr lang="en-GB" dirty="0"/>
              <a:t>• </a:t>
            </a:r>
            <a:r>
              <a:rPr lang="en-GB" dirty="0" err="1"/>
              <a:t>NumCreditLines</a:t>
            </a:r>
            <a:r>
              <a:rPr lang="en-GB" dirty="0"/>
              <a:t>: The number of active credit lines the applicant has.</a:t>
            </a:r>
          </a:p>
          <a:p>
            <a:r>
              <a:rPr lang="en-GB" dirty="0"/>
              <a:t>• </a:t>
            </a:r>
            <a:r>
              <a:rPr lang="en-GB" dirty="0" err="1"/>
              <a:t>InterestRate</a:t>
            </a:r>
            <a:r>
              <a:rPr lang="en-GB" dirty="0"/>
              <a:t>: The interest rate applied to the loan (%).</a:t>
            </a:r>
          </a:p>
          <a:p>
            <a:r>
              <a:rPr lang="en-GB" dirty="0"/>
              <a:t>• </a:t>
            </a:r>
            <a:r>
              <a:rPr lang="en-GB" dirty="0" err="1"/>
              <a:t>LoanTerm</a:t>
            </a:r>
            <a:r>
              <a:rPr lang="en-GB" dirty="0"/>
              <a:t>: The duration of the loan in months.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99889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D7D6-5FFC-27C7-12D7-2D46B2CE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B2DE-790E-8445-0D2B-1827CB62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RO" dirty="0"/>
          </a:p>
        </p:txBody>
      </p:sp>
      <p:pic>
        <p:nvPicPr>
          <p:cNvPr id="8" name="Content Placeholder 7" descr="A graph of a class distribution&#10;&#10;AI-generated content may be incorrect.">
            <a:extLst>
              <a:ext uri="{FF2B5EF4-FFF2-40B4-BE49-F238E27FC236}">
                <a16:creationId xmlns:a16="http://schemas.microsoft.com/office/drawing/2014/main" id="{15993BD4-9E4C-0F18-74B1-C73D9C1C0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8835" y="2620282"/>
            <a:ext cx="5163097" cy="3594100"/>
          </a:xfrm>
        </p:spPr>
      </p:pic>
      <p:pic>
        <p:nvPicPr>
          <p:cNvPr id="10" name="Picture 9" descr="A graph of heatmap&#10;&#10;AI-generated content may be incorrect.">
            <a:extLst>
              <a:ext uri="{FF2B5EF4-FFF2-40B4-BE49-F238E27FC236}">
                <a16:creationId xmlns:a16="http://schemas.microsoft.com/office/drawing/2014/main" id="{83EF6326-55A9-6971-DF9D-1F06901F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3" y="2341975"/>
            <a:ext cx="5634513" cy="4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13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242C"/>
      </a:dk2>
      <a:lt2>
        <a:srgbClr val="E8E2E3"/>
      </a:lt2>
      <a:accent1>
        <a:srgbClr val="80A9A4"/>
      </a:accent1>
      <a:accent2>
        <a:srgbClr val="7AA5B7"/>
      </a:accent2>
      <a:accent3>
        <a:srgbClr val="92A1C4"/>
      </a:accent3>
      <a:accent4>
        <a:srgbClr val="867FBA"/>
      </a:accent4>
      <a:accent5>
        <a:srgbClr val="B096C6"/>
      </a:accent5>
      <a:accent6>
        <a:srgbClr val="B77FBA"/>
      </a:accent6>
      <a:hlink>
        <a:srgbClr val="AE6972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548</Words>
  <Application>Microsoft Macintosh PowerPoint</Application>
  <PresentationFormat>Widescreen</PresentationFormat>
  <Paragraphs>113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Franklin Gothic Demi Cond</vt:lpstr>
      <vt:lpstr>Franklin Gothic Medium</vt:lpstr>
      <vt:lpstr>Wingdings</vt:lpstr>
      <vt:lpstr>JuxtaposeVTI</vt:lpstr>
      <vt:lpstr>Loan Approval Prediction</vt:lpstr>
      <vt:lpstr>Problem statement</vt:lpstr>
      <vt:lpstr>SVM</vt:lpstr>
      <vt:lpstr>First Dataset</vt:lpstr>
      <vt:lpstr>Insights</vt:lpstr>
      <vt:lpstr>Second Dataset</vt:lpstr>
      <vt:lpstr>Insights</vt:lpstr>
      <vt:lpstr>Third Dataset</vt:lpstr>
      <vt:lpstr>Insights</vt:lpstr>
      <vt:lpstr>Design – First Dataset</vt:lpstr>
      <vt:lpstr>Design</vt:lpstr>
      <vt:lpstr>Design</vt:lpstr>
      <vt:lpstr>Design</vt:lpstr>
      <vt:lpstr>Design</vt:lpstr>
      <vt:lpstr>Design – Second Dataset(Fail)</vt:lpstr>
      <vt:lpstr>Design – Third Dataset(Fail)</vt:lpstr>
      <vt:lpstr> Evaluation – 1st dataset</vt:lpstr>
      <vt:lpstr> Evaluation – 3rd dataset</vt:lpstr>
      <vt:lpstr>Future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Petra Rozalia Linaru</dc:creator>
  <cp:lastModifiedBy>Petra Rozalia Linaru</cp:lastModifiedBy>
  <cp:revision>2</cp:revision>
  <dcterms:created xsi:type="dcterms:W3CDTF">2025-01-16T20:34:48Z</dcterms:created>
  <dcterms:modified xsi:type="dcterms:W3CDTF">2025-01-17T06:33:07Z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2025-01-16T22:15:36Z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5ffc64ca-32d7-4c15-bd22-ad4c1b8e56dc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50, 3, 0, 1</vt:lpwstr>
  </property>
</Properties>
</file>